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702" r:id="rId5"/>
    <p:sldId id="708" r:id="rId6"/>
    <p:sldId id="709" r:id="rId7"/>
    <p:sldId id="712" r:id="rId8"/>
    <p:sldId id="711" r:id="rId9"/>
    <p:sldId id="713" r:id="rId10"/>
    <p:sldId id="715" r:id="rId11"/>
    <p:sldId id="714" r:id="rId12"/>
    <p:sldId id="731" r:id="rId13"/>
    <p:sldId id="732" r:id="rId14"/>
    <p:sldId id="733" r:id="rId15"/>
    <p:sldId id="734" r:id="rId16"/>
    <p:sldId id="735" r:id="rId17"/>
    <p:sldId id="736" r:id="rId18"/>
    <p:sldId id="737" r:id="rId19"/>
    <p:sldId id="738" r:id="rId20"/>
    <p:sldId id="739" r:id="rId21"/>
    <p:sldId id="74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5457">
          <p15:clr>
            <a:srgbClr val="A4A3A4"/>
          </p15:clr>
        </p15:guide>
        <p15:guide id="3" pos="3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3B6"/>
    <a:srgbClr val="48484A"/>
    <a:srgbClr val="262626"/>
    <a:srgbClr val="DCDDDE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2" autoAdjust="0"/>
    <p:restoredTop sz="93574" autoAdjust="0"/>
  </p:normalViewPr>
  <p:slideViewPr>
    <p:cSldViewPr snapToGrid="0" snapToObjects="1">
      <p:cViewPr varScale="1">
        <p:scale>
          <a:sx n="65" d="100"/>
          <a:sy n="65" d="100"/>
        </p:scale>
        <p:origin x="1140" y="64"/>
      </p:cViewPr>
      <p:guideLst>
        <p:guide orient="horz" pos="792"/>
        <p:guide pos="5457"/>
        <p:guide pos="3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2" y="-6968"/>
            <a:ext cx="9153292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February 3, 2017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-6350"/>
            <a:ext cx="9144000" cy="68643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61" y="1948543"/>
            <a:ext cx="834397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52466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09561" y="2824744"/>
            <a:ext cx="820630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0" y="-263540"/>
            <a:ext cx="5577840" cy="4308843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54110" y="3926260"/>
            <a:ext cx="1305973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3660775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3888632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4196178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5118126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5319212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5700263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572"/>
            <a:ext cx="9190094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2702327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1312334"/>
            <a:ext cx="446703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54110" y="1193290"/>
            <a:ext cx="1354186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026651" y="1193290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41007" y="1994315"/>
            <a:ext cx="2269465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3195638" y="1233488"/>
            <a:ext cx="4412720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195638" y="1461345"/>
            <a:ext cx="4413250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3195638" y="1768891"/>
            <a:ext cx="4413250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196697" y="2690839"/>
            <a:ext cx="4412720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196696" y="2891925"/>
            <a:ext cx="4413250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3196697" y="3272976"/>
            <a:ext cx="4413250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17" y="-80576"/>
            <a:ext cx="5378613" cy="388042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 rot="13381458">
            <a:off x="3210670" y="306679"/>
            <a:ext cx="1901955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alphaModFix amt="55000"/>
          </a:blip>
          <a:srcRect t="2446" b="61718"/>
          <a:stretch/>
        </p:blipFill>
        <p:spPr>
          <a:xfrm>
            <a:off x="0" y="4017293"/>
            <a:ext cx="9143998" cy="2792918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-3" y="3178640"/>
            <a:ext cx="9144003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10" name="Rectangle 10"/>
          <p:cNvSpPr/>
          <p:nvPr userDrawn="1"/>
        </p:nvSpPr>
        <p:spPr>
          <a:xfrm>
            <a:off x="0" y="3115785"/>
            <a:ext cx="8508379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615170" y="3235521"/>
            <a:ext cx="523769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21" y="3424388"/>
            <a:ext cx="2086147" cy="59290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615170" y="236347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 rot="10800000">
            <a:off x="-1" y="4231546"/>
            <a:ext cx="9143999" cy="1621447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rgbClr val="B1B3B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852995"/>
            <a:ext cx="9143999" cy="10050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" y="0"/>
            <a:ext cx="9144003" cy="3750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alphaModFix amt="31000"/>
          </a:blip>
          <a:srcRect t="2446" b="61718"/>
          <a:stretch/>
        </p:blipFill>
        <p:spPr>
          <a:xfrm>
            <a:off x="-3" y="0"/>
            <a:ext cx="9143998" cy="3750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t="2446" b="61718"/>
          <a:stretch/>
        </p:blipFill>
        <p:spPr>
          <a:xfrm>
            <a:off x="0" y="3913939"/>
            <a:ext cx="9144000" cy="2944059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3998" cy="3750107"/>
          </a:xfrm>
          <a:prstGeom prst="rect">
            <a:avLst/>
          </a:prstGeom>
          <a:gradFill>
            <a:gsLst>
              <a:gs pos="30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3">
            <a:alphaModFix amt="15000"/>
          </a:blip>
          <a:srcRect t="53859" r="12529" b="13370"/>
          <a:stretch/>
        </p:blipFill>
        <p:spPr>
          <a:xfrm>
            <a:off x="-1" y="3913940"/>
            <a:ext cx="9143999" cy="294405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 rot="10800000">
            <a:off x="-1" y="4094292"/>
            <a:ext cx="9144000" cy="2763708"/>
          </a:xfrm>
          <a:prstGeom prst="rect">
            <a:avLst/>
          </a:prstGeom>
          <a:gradFill>
            <a:gsLst>
              <a:gs pos="30000">
                <a:schemeClr val="bg1"/>
              </a:gs>
              <a:gs pos="99000">
                <a:srgbClr val="B1B3B6">
                  <a:alpha val="0"/>
                  <a:lumMod val="0"/>
                  <a:lumOff val="10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t="10064" r="12529" b="48136"/>
          <a:stretch/>
        </p:blipFill>
        <p:spPr>
          <a:xfrm>
            <a:off x="-1" y="0"/>
            <a:ext cx="9144001" cy="3750107"/>
          </a:xfrm>
          <a:prstGeom prst="rect">
            <a:avLst/>
          </a:prstGeom>
        </p:spPr>
      </p:pic>
      <p:sp>
        <p:nvSpPr>
          <p:cNvPr id="14" name="Rectangle 10"/>
          <p:cNvSpPr/>
          <p:nvPr userDrawn="1"/>
        </p:nvSpPr>
        <p:spPr>
          <a:xfrm>
            <a:off x="-1" y="3318721"/>
            <a:ext cx="8597245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614824" y="2573518"/>
            <a:ext cx="0" cy="1771808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0" y="3643916"/>
            <a:ext cx="2031978" cy="57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251" y="274638"/>
            <a:ext cx="6622173" cy="960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72723" y="1436688"/>
            <a:ext cx="6622606" cy="4370387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70878" y="178420"/>
            <a:ext cx="201845" cy="11151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alphaModFix amt="0"/>
          </a:blip>
          <a:srcRect t="2446" b="61718"/>
          <a:stretch/>
        </p:blipFill>
        <p:spPr>
          <a:xfrm>
            <a:off x="11158" y="3470298"/>
            <a:ext cx="9132842" cy="338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t="10064" r="12529" b="48136"/>
          <a:stretch/>
        </p:blipFill>
        <p:spPr>
          <a:xfrm>
            <a:off x="11157" y="3470298"/>
            <a:ext cx="9132843" cy="338770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8" y="3874522"/>
            <a:ext cx="5141037" cy="370902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839555"/>
            <a:ext cx="9132843" cy="1802636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9" name="Rectangle 8"/>
          <p:cNvSpPr/>
          <p:nvPr userDrawn="1"/>
        </p:nvSpPr>
        <p:spPr>
          <a:xfrm rot="13381458">
            <a:off x="3210670" y="4321534"/>
            <a:ext cx="1901955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48" y="3874522"/>
            <a:ext cx="5141037" cy="370902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39555"/>
            <a:ext cx="9132843" cy="1802636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 userDrawn="1"/>
        </p:nvSpPr>
        <p:spPr>
          <a:xfrm rot="13381458">
            <a:off x="3210670" y="4321534"/>
            <a:ext cx="1901955" cy="2010234"/>
          </a:xfrm>
          <a:prstGeom prst="rect">
            <a:avLst/>
          </a:prstGeom>
          <a:gradFill>
            <a:gsLst>
              <a:gs pos="58000">
                <a:schemeClr val="tx1">
                  <a:lumMod val="65000"/>
                  <a:lumOff val="35000"/>
                </a:schemeClr>
              </a:gs>
              <a:gs pos="98000">
                <a:schemeClr val="tx1">
                  <a:lumMod val="65000"/>
                  <a:lumOff val="35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066" y="274638"/>
            <a:ext cx="6510661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661962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109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/>
          <p:nvPr userDrawn="1"/>
        </p:nvSpPr>
        <p:spPr>
          <a:xfrm rot="16200000">
            <a:off x="8144147" y="6128802"/>
            <a:ext cx="483358" cy="971733"/>
          </a:xfrm>
          <a:custGeom>
            <a:avLst/>
            <a:gdLst>
              <a:gd name="connsiteX0" fmla="*/ 0 w 8206305"/>
              <a:gd name="connsiteY0" fmla="*/ 30752 h 1221189"/>
              <a:gd name="connsiteX1" fmla="*/ 246790 w 8206305"/>
              <a:gd name="connsiteY1" fmla="*/ 30752 h 1221189"/>
              <a:gd name="connsiteX2" fmla="*/ 3966396 w 8206305"/>
              <a:gd name="connsiteY2" fmla="*/ 0 h 1221189"/>
              <a:gd name="connsiteX3" fmla="*/ 8007895 w 8206305"/>
              <a:gd name="connsiteY3" fmla="*/ 30752 h 1221189"/>
              <a:gd name="connsiteX4" fmla="*/ 8206305 w 8206305"/>
              <a:gd name="connsiteY4" fmla="*/ 229162 h 1221189"/>
              <a:gd name="connsiteX5" fmla="*/ 8206305 w 8206305"/>
              <a:gd name="connsiteY5" fmla="*/ 1022779 h 1221189"/>
              <a:gd name="connsiteX6" fmla="*/ 8007895 w 8206305"/>
              <a:gd name="connsiteY6" fmla="*/ 1221189 h 1221189"/>
              <a:gd name="connsiteX7" fmla="*/ 555678 w 8206305"/>
              <a:gd name="connsiteY7" fmla="*/ 1221189 h 1221189"/>
              <a:gd name="connsiteX8" fmla="*/ 246790 w 8206305"/>
              <a:gd name="connsiteY8" fmla="*/ 1221189 h 1221189"/>
              <a:gd name="connsiteX9" fmla="*/ 0 w 8206305"/>
              <a:gd name="connsiteY9" fmla="*/ 1221189 h 1221189"/>
              <a:gd name="connsiteX10" fmla="*/ 0 w 8206305"/>
              <a:gd name="connsiteY10" fmla="*/ 30752 h 1221189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555678 w 8206305"/>
              <a:gd name="connsiteY6" fmla="*/ 1190437 h 1190437"/>
              <a:gd name="connsiteX7" fmla="*/ 246790 w 8206305"/>
              <a:gd name="connsiteY7" fmla="*/ 1190437 h 1190437"/>
              <a:gd name="connsiteX8" fmla="*/ 0 w 8206305"/>
              <a:gd name="connsiteY8" fmla="*/ 1190437 h 1190437"/>
              <a:gd name="connsiteX9" fmla="*/ 0 w 8206305"/>
              <a:gd name="connsiteY9" fmla="*/ 0 h 1190437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526021 w 8206305"/>
              <a:gd name="connsiteY6" fmla="*/ 1159687 h 1190437"/>
              <a:gd name="connsiteX7" fmla="*/ 246790 w 8206305"/>
              <a:gd name="connsiteY7" fmla="*/ 1190437 h 1190437"/>
              <a:gd name="connsiteX8" fmla="*/ 0 w 8206305"/>
              <a:gd name="connsiteY8" fmla="*/ 1190437 h 1190437"/>
              <a:gd name="connsiteX9" fmla="*/ 0 w 8206305"/>
              <a:gd name="connsiteY9" fmla="*/ 0 h 1190437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246790 w 8206305"/>
              <a:gd name="connsiteY6" fmla="*/ 1190437 h 1190437"/>
              <a:gd name="connsiteX7" fmla="*/ 0 w 8206305"/>
              <a:gd name="connsiteY7" fmla="*/ 1190437 h 1190437"/>
              <a:gd name="connsiteX8" fmla="*/ 0 w 8206305"/>
              <a:gd name="connsiteY8" fmla="*/ 0 h 1190437"/>
              <a:gd name="connsiteX0" fmla="*/ 0 w 8206305"/>
              <a:gd name="connsiteY0" fmla="*/ 0 h 1190437"/>
              <a:gd name="connsiteX1" fmla="*/ 246790 w 8206305"/>
              <a:gd name="connsiteY1" fmla="*/ 0 h 1190437"/>
              <a:gd name="connsiteX2" fmla="*/ 8007895 w 8206305"/>
              <a:gd name="connsiteY2" fmla="*/ 0 h 1190437"/>
              <a:gd name="connsiteX3" fmla="*/ 8206305 w 8206305"/>
              <a:gd name="connsiteY3" fmla="*/ 198410 h 1190437"/>
              <a:gd name="connsiteX4" fmla="*/ 8206305 w 8206305"/>
              <a:gd name="connsiteY4" fmla="*/ 992027 h 1190437"/>
              <a:gd name="connsiteX5" fmla="*/ 8007895 w 8206305"/>
              <a:gd name="connsiteY5" fmla="*/ 1190437 h 1190437"/>
              <a:gd name="connsiteX6" fmla="*/ 0 w 8206305"/>
              <a:gd name="connsiteY6" fmla="*/ 1190437 h 1190437"/>
              <a:gd name="connsiteX7" fmla="*/ 0 w 8206305"/>
              <a:gd name="connsiteY7" fmla="*/ 0 h 1190437"/>
              <a:gd name="connsiteX0" fmla="*/ 0 w 8206305"/>
              <a:gd name="connsiteY0" fmla="*/ 0 h 1190437"/>
              <a:gd name="connsiteX1" fmla="*/ 8007895 w 8206305"/>
              <a:gd name="connsiteY1" fmla="*/ 0 h 1190437"/>
              <a:gd name="connsiteX2" fmla="*/ 8206305 w 8206305"/>
              <a:gd name="connsiteY2" fmla="*/ 198410 h 1190437"/>
              <a:gd name="connsiteX3" fmla="*/ 8206305 w 8206305"/>
              <a:gd name="connsiteY3" fmla="*/ 992027 h 1190437"/>
              <a:gd name="connsiteX4" fmla="*/ 8007895 w 8206305"/>
              <a:gd name="connsiteY4" fmla="*/ 1190437 h 1190437"/>
              <a:gd name="connsiteX5" fmla="*/ 0 w 8206305"/>
              <a:gd name="connsiteY5" fmla="*/ 1190437 h 1190437"/>
              <a:gd name="connsiteX6" fmla="*/ 0 w 8206305"/>
              <a:gd name="connsiteY6" fmla="*/ 0 h 1190437"/>
              <a:gd name="connsiteX0" fmla="*/ 4863976 w 8206305"/>
              <a:gd name="connsiteY0" fmla="*/ 0 h 1190437"/>
              <a:gd name="connsiteX1" fmla="*/ 8007895 w 8206305"/>
              <a:gd name="connsiteY1" fmla="*/ 0 h 1190437"/>
              <a:gd name="connsiteX2" fmla="*/ 8206305 w 8206305"/>
              <a:gd name="connsiteY2" fmla="*/ 198410 h 1190437"/>
              <a:gd name="connsiteX3" fmla="*/ 8206305 w 8206305"/>
              <a:gd name="connsiteY3" fmla="*/ 992027 h 1190437"/>
              <a:gd name="connsiteX4" fmla="*/ 8007895 w 8206305"/>
              <a:gd name="connsiteY4" fmla="*/ 1190437 h 1190437"/>
              <a:gd name="connsiteX5" fmla="*/ 0 w 8206305"/>
              <a:gd name="connsiteY5" fmla="*/ 1190437 h 1190437"/>
              <a:gd name="connsiteX6" fmla="*/ 4863976 w 8206305"/>
              <a:gd name="connsiteY6" fmla="*/ 0 h 1190437"/>
              <a:gd name="connsiteX0" fmla="*/ 0 w 3342329"/>
              <a:gd name="connsiteY0" fmla="*/ 0 h 1190437"/>
              <a:gd name="connsiteX1" fmla="*/ 3143919 w 3342329"/>
              <a:gd name="connsiteY1" fmla="*/ 0 h 1190437"/>
              <a:gd name="connsiteX2" fmla="*/ 3342329 w 3342329"/>
              <a:gd name="connsiteY2" fmla="*/ 198410 h 1190437"/>
              <a:gd name="connsiteX3" fmla="*/ 3342329 w 3342329"/>
              <a:gd name="connsiteY3" fmla="*/ 992027 h 1190437"/>
              <a:gd name="connsiteX4" fmla="*/ 3143919 w 3342329"/>
              <a:gd name="connsiteY4" fmla="*/ 1190437 h 1190437"/>
              <a:gd name="connsiteX5" fmla="*/ 1393946 w 3342329"/>
              <a:gd name="connsiteY5" fmla="*/ 1190437 h 1190437"/>
              <a:gd name="connsiteX6" fmla="*/ 0 w 3342329"/>
              <a:gd name="connsiteY6" fmla="*/ 0 h 1190437"/>
              <a:gd name="connsiteX0" fmla="*/ 0 w 2007701"/>
              <a:gd name="connsiteY0" fmla="*/ 30750 h 1190437"/>
              <a:gd name="connsiteX1" fmla="*/ 1809291 w 2007701"/>
              <a:gd name="connsiteY1" fmla="*/ 0 h 1190437"/>
              <a:gd name="connsiteX2" fmla="*/ 2007701 w 2007701"/>
              <a:gd name="connsiteY2" fmla="*/ 198410 h 1190437"/>
              <a:gd name="connsiteX3" fmla="*/ 2007701 w 2007701"/>
              <a:gd name="connsiteY3" fmla="*/ 992027 h 1190437"/>
              <a:gd name="connsiteX4" fmla="*/ 1809291 w 2007701"/>
              <a:gd name="connsiteY4" fmla="*/ 1190437 h 1190437"/>
              <a:gd name="connsiteX5" fmla="*/ 59318 w 2007701"/>
              <a:gd name="connsiteY5" fmla="*/ 1190437 h 1190437"/>
              <a:gd name="connsiteX6" fmla="*/ 0 w 2007701"/>
              <a:gd name="connsiteY6" fmla="*/ 30750 h 1190437"/>
              <a:gd name="connsiteX0" fmla="*/ 638382 w 1948383"/>
              <a:gd name="connsiteY0" fmla="*/ -1 h 1201015"/>
              <a:gd name="connsiteX1" fmla="*/ 1749973 w 1948383"/>
              <a:gd name="connsiteY1" fmla="*/ 10578 h 1201015"/>
              <a:gd name="connsiteX2" fmla="*/ 1948383 w 1948383"/>
              <a:gd name="connsiteY2" fmla="*/ 208988 h 1201015"/>
              <a:gd name="connsiteX3" fmla="*/ 1948383 w 1948383"/>
              <a:gd name="connsiteY3" fmla="*/ 1002605 h 1201015"/>
              <a:gd name="connsiteX4" fmla="*/ 1749973 w 1948383"/>
              <a:gd name="connsiteY4" fmla="*/ 1201015 h 1201015"/>
              <a:gd name="connsiteX5" fmla="*/ 0 w 1948383"/>
              <a:gd name="connsiteY5" fmla="*/ 1201015 h 1201015"/>
              <a:gd name="connsiteX6" fmla="*/ 638382 w 1948383"/>
              <a:gd name="connsiteY6" fmla="*/ -1 h 1201015"/>
              <a:gd name="connsiteX0" fmla="*/ 20417 w 1330418"/>
              <a:gd name="connsiteY0" fmla="*/ -1 h 1201015"/>
              <a:gd name="connsiteX1" fmla="*/ 1132008 w 1330418"/>
              <a:gd name="connsiteY1" fmla="*/ 10578 h 1201015"/>
              <a:gd name="connsiteX2" fmla="*/ 1330418 w 1330418"/>
              <a:gd name="connsiteY2" fmla="*/ 208988 h 1201015"/>
              <a:gd name="connsiteX3" fmla="*/ 1330418 w 1330418"/>
              <a:gd name="connsiteY3" fmla="*/ 1002605 h 1201015"/>
              <a:gd name="connsiteX4" fmla="*/ 1132008 w 1330418"/>
              <a:gd name="connsiteY4" fmla="*/ 1201015 h 1201015"/>
              <a:gd name="connsiteX5" fmla="*/ 0 w 1330418"/>
              <a:gd name="connsiteY5" fmla="*/ 1201015 h 1201015"/>
              <a:gd name="connsiteX6" fmla="*/ 20417 w 1330418"/>
              <a:gd name="connsiteY6" fmla="*/ -1 h 1201015"/>
              <a:gd name="connsiteX0" fmla="*/ 484 w 1330418"/>
              <a:gd name="connsiteY0" fmla="*/ 10090 h 1190437"/>
              <a:gd name="connsiteX1" fmla="*/ 1132008 w 1330418"/>
              <a:gd name="connsiteY1" fmla="*/ 0 h 1190437"/>
              <a:gd name="connsiteX2" fmla="*/ 1330418 w 1330418"/>
              <a:gd name="connsiteY2" fmla="*/ 198410 h 1190437"/>
              <a:gd name="connsiteX3" fmla="*/ 1330418 w 1330418"/>
              <a:gd name="connsiteY3" fmla="*/ 992027 h 1190437"/>
              <a:gd name="connsiteX4" fmla="*/ 1132008 w 1330418"/>
              <a:gd name="connsiteY4" fmla="*/ 1190437 h 1190437"/>
              <a:gd name="connsiteX5" fmla="*/ 0 w 1330418"/>
              <a:gd name="connsiteY5" fmla="*/ 1190437 h 1190437"/>
              <a:gd name="connsiteX6" fmla="*/ 484 w 1330418"/>
              <a:gd name="connsiteY6" fmla="*/ 10090 h 1190437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29934 w 1329934"/>
              <a:gd name="connsiteY3" fmla="*/ 992027 h 2689712"/>
              <a:gd name="connsiteX4" fmla="*/ 1131524 w 1329934"/>
              <a:gd name="connsiteY4" fmla="*/ 1190437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29934 w 1329934"/>
              <a:gd name="connsiteY3" fmla="*/ 992027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18462 w 1329934"/>
              <a:gd name="connsiteY3" fmla="*/ 2478766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180800 w 1329934"/>
              <a:gd name="connsiteY3" fmla="*/ 2478769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0 w 1329934"/>
              <a:gd name="connsiteY0" fmla="*/ 10090 h 2689712"/>
              <a:gd name="connsiteX1" fmla="*/ 1131524 w 1329934"/>
              <a:gd name="connsiteY1" fmla="*/ 0 h 2689712"/>
              <a:gd name="connsiteX2" fmla="*/ 1329934 w 1329934"/>
              <a:gd name="connsiteY2" fmla="*/ 198410 h 2689712"/>
              <a:gd name="connsiteX3" fmla="*/ 1318459 w 1329934"/>
              <a:gd name="connsiteY3" fmla="*/ 2478771 h 2689712"/>
              <a:gd name="connsiteX4" fmla="*/ 1131522 w 1329934"/>
              <a:gd name="connsiteY4" fmla="*/ 2665281 h 2689712"/>
              <a:gd name="connsiteX5" fmla="*/ 21426 w 1329934"/>
              <a:gd name="connsiteY5" fmla="*/ 2689712 h 2689712"/>
              <a:gd name="connsiteX6" fmla="*/ 0 w 1329934"/>
              <a:gd name="connsiteY6" fmla="*/ 10090 h 2689712"/>
              <a:gd name="connsiteX0" fmla="*/ 208005 w 1308508"/>
              <a:gd name="connsiteY0" fmla="*/ 33886 h 2689712"/>
              <a:gd name="connsiteX1" fmla="*/ 1110098 w 1308508"/>
              <a:gd name="connsiteY1" fmla="*/ 0 h 2689712"/>
              <a:gd name="connsiteX2" fmla="*/ 1308508 w 1308508"/>
              <a:gd name="connsiteY2" fmla="*/ 198410 h 2689712"/>
              <a:gd name="connsiteX3" fmla="*/ 1297033 w 1308508"/>
              <a:gd name="connsiteY3" fmla="*/ 2478771 h 2689712"/>
              <a:gd name="connsiteX4" fmla="*/ 1110096 w 1308508"/>
              <a:gd name="connsiteY4" fmla="*/ 2665281 h 2689712"/>
              <a:gd name="connsiteX5" fmla="*/ 0 w 1308508"/>
              <a:gd name="connsiteY5" fmla="*/ 2689712 h 2689712"/>
              <a:gd name="connsiteX6" fmla="*/ 208005 w 1308508"/>
              <a:gd name="connsiteY6" fmla="*/ 33886 h 2689712"/>
              <a:gd name="connsiteX0" fmla="*/ 24454 w 1308508"/>
              <a:gd name="connsiteY0" fmla="*/ -1 h 2691502"/>
              <a:gd name="connsiteX1" fmla="*/ 1110098 w 1308508"/>
              <a:gd name="connsiteY1" fmla="*/ 1790 h 2691502"/>
              <a:gd name="connsiteX2" fmla="*/ 1308508 w 1308508"/>
              <a:gd name="connsiteY2" fmla="*/ 200200 h 2691502"/>
              <a:gd name="connsiteX3" fmla="*/ 1297033 w 1308508"/>
              <a:gd name="connsiteY3" fmla="*/ 2480561 h 2691502"/>
              <a:gd name="connsiteX4" fmla="*/ 1110096 w 1308508"/>
              <a:gd name="connsiteY4" fmla="*/ 2667071 h 2691502"/>
              <a:gd name="connsiteX5" fmla="*/ 0 w 1308508"/>
              <a:gd name="connsiteY5" fmla="*/ 2691502 h 2691502"/>
              <a:gd name="connsiteX6" fmla="*/ 24454 w 1308508"/>
              <a:gd name="connsiteY6" fmla="*/ -1 h 2691502"/>
              <a:gd name="connsiteX0" fmla="*/ 1 w 1284055"/>
              <a:gd name="connsiteY0" fmla="*/ -1 h 2667070"/>
              <a:gd name="connsiteX1" fmla="*/ 1085645 w 1284055"/>
              <a:gd name="connsiteY1" fmla="*/ 1790 h 2667070"/>
              <a:gd name="connsiteX2" fmla="*/ 1284055 w 1284055"/>
              <a:gd name="connsiteY2" fmla="*/ 200200 h 2667070"/>
              <a:gd name="connsiteX3" fmla="*/ 1272580 w 1284055"/>
              <a:gd name="connsiteY3" fmla="*/ 2480561 h 2667070"/>
              <a:gd name="connsiteX4" fmla="*/ 1085643 w 1284055"/>
              <a:gd name="connsiteY4" fmla="*/ 2667071 h 2667070"/>
              <a:gd name="connsiteX5" fmla="*/ 262338 w 1284055"/>
              <a:gd name="connsiteY5" fmla="*/ 2655822 h 2667070"/>
              <a:gd name="connsiteX6" fmla="*/ 1 w 1284055"/>
              <a:gd name="connsiteY6" fmla="*/ -1 h 2667070"/>
              <a:gd name="connsiteX0" fmla="*/ 1512 w 1285566"/>
              <a:gd name="connsiteY0" fmla="*/ -1 h 2679609"/>
              <a:gd name="connsiteX1" fmla="*/ 1087156 w 1285566"/>
              <a:gd name="connsiteY1" fmla="*/ 1790 h 2679609"/>
              <a:gd name="connsiteX2" fmla="*/ 1285566 w 1285566"/>
              <a:gd name="connsiteY2" fmla="*/ 200200 h 2679609"/>
              <a:gd name="connsiteX3" fmla="*/ 1274091 w 1285566"/>
              <a:gd name="connsiteY3" fmla="*/ 2480561 h 2679609"/>
              <a:gd name="connsiteX4" fmla="*/ 1087154 w 1285566"/>
              <a:gd name="connsiteY4" fmla="*/ 2667071 h 2679609"/>
              <a:gd name="connsiteX5" fmla="*/ 0 w 1285566"/>
              <a:gd name="connsiteY5" fmla="*/ 2679609 h 2679609"/>
              <a:gd name="connsiteX6" fmla="*/ 1512 w 1285566"/>
              <a:gd name="connsiteY6" fmla="*/ -1 h 2679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5566" h="2679609">
                <a:moveTo>
                  <a:pt x="1512" y="-1"/>
                </a:moveTo>
                <a:lnTo>
                  <a:pt x="1087156" y="1790"/>
                </a:lnTo>
                <a:cubicBezTo>
                  <a:pt x="1196735" y="1790"/>
                  <a:pt x="1285566" y="90621"/>
                  <a:pt x="1285566" y="200200"/>
                </a:cubicBezTo>
                <a:lnTo>
                  <a:pt x="1274091" y="2480561"/>
                </a:lnTo>
                <a:cubicBezTo>
                  <a:pt x="1274091" y="2590140"/>
                  <a:pt x="1196733" y="2667071"/>
                  <a:pt x="1087154" y="2667071"/>
                </a:cubicBezTo>
                <a:lnTo>
                  <a:pt x="0" y="2679609"/>
                </a:lnTo>
                <a:cubicBezTo>
                  <a:pt x="161" y="2286160"/>
                  <a:pt x="1351" y="393448"/>
                  <a:pt x="1512" y="-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26" y="6465026"/>
            <a:ext cx="299283" cy="2992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436347" y="6499251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r"/>
              <a:t>‹#›</a:t>
            </a:fld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385826" y="6465026"/>
            <a:ext cx="0" cy="306640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6208" y="3269571"/>
            <a:ext cx="6006780" cy="812235"/>
          </a:xfrm>
        </p:spPr>
        <p:txBody>
          <a:bodyPr lIns="0" tIns="0" rIns="0" bIns="0"/>
          <a:lstStyle/>
          <a:p>
            <a:pPr marL="119063"/>
            <a:r>
              <a:rPr lang="en-US" sz="2700" b="0" dirty="0"/>
              <a:t>Development of a Common Open Platform for AB Modeling: ActivitySim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281" y="5783895"/>
            <a:ext cx="8237062" cy="962409"/>
            <a:chOff x="381281" y="5705836"/>
            <a:chExt cx="8237062" cy="9624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281" y="5896616"/>
              <a:ext cx="1365003" cy="4871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1061" y="6009174"/>
              <a:ext cx="868707" cy="374630"/>
            </a:xfrm>
            <a:prstGeom prst="rect">
              <a:avLst/>
            </a:prstGeom>
          </p:spPr>
        </p:pic>
        <p:pic>
          <p:nvPicPr>
            <p:cNvPr id="8" name="Picture 7" descr="Image result for sanda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12" b="40041"/>
            <a:stretch/>
          </p:blipFill>
          <p:spPr bwMode="auto">
            <a:xfrm>
              <a:off x="2095270" y="6079350"/>
              <a:ext cx="1557591" cy="304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91228" y="5705836"/>
              <a:ext cx="527115" cy="96240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078754" y="5864744"/>
              <a:ext cx="663490" cy="66349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01847" y="6009174"/>
              <a:ext cx="1510228" cy="374630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779524" y="2654472"/>
            <a:ext cx="5838819" cy="446947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2000" b="1" dirty="0">
                <a:solidFill>
                  <a:schemeClr val="bg2"/>
                </a:solidFill>
              </a:rPr>
              <a:t>TRB Planning Applications Conference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779524" y="4499776"/>
            <a:ext cx="4938712" cy="275543"/>
          </a:xfrm>
        </p:spPr>
        <p:txBody>
          <a:bodyPr lIns="0" rIns="0"/>
          <a:lstStyle/>
          <a:p>
            <a:pPr marL="0" indent="0">
              <a:buNone/>
            </a:pPr>
            <a:r>
              <a:rPr lang="en-US" sz="1000" dirty="0"/>
              <a:t>RALEIGH, NORTH CAROLINA – MAY 17, 2017</a:t>
            </a:r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2722" y="1551008"/>
            <a:ext cx="7290266" cy="5034987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1" dirty="0"/>
              <a:t>First, create shared ownership through a cooperative organization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By pooling funds through an umbrella agency – AMPO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To create a new ownership model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903" y="5055123"/>
            <a:ext cx="1129712" cy="487188"/>
          </a:xfrm>
          <a:prstGeom prst="rect">
            <a:avLst/>
          </a:prstGeom>
        </p:spPr>
      </p:pic>
      <p:pic>
        <p:nvPicPr>
          <p:cNvPr id="6" name="Picture 2" descr="Image result for sanda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2" b="40041"/>
          <a:stretch/>
        </p:blipFill>
        <p:spPr bwMode="auto">
          <a:xfrm>
            <a:off x="2154079" y="4366065"/>
            <a:ext cx="2025572" cy="39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62" y="4349387"/>
            <a:ext cx="685487" cy="1251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194" y="5055123"/>
            <a:ext cx="1365003" cy="48718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488348" y="4853253"/>
            <a:ext cx="862837" cy="862837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5111" y="4366065"/>
            <a:ext cx="1963978" cy="48718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97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2722" y="1551008"/>
            <a:ext cx="7290266" cy="5034987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1" dirty="0"/>
              <a:t>Second, build and maintain the software in a completely open manner: 	online, open source, documented, 	tested, managed, … 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Utilize best-in-class scientific computing Python/CC++ libraries such as pandas and numpy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Begin by replacing the modeling software in use at each agency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198" y="2044195"/>
            <a:ext cx="6919029" cy="43726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8052" y="1424962"/>
            <a:ext cx="54521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Code - https://github.com/UDST/activitysim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3251" y="274638"/>
            <a:ext cx="6622173" cy="96072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83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41" y="2026763"/>
            <a:ext cx="6805733" cy="43010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7479" y="1396681"/>
            <a:ext cx="6288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Documentation - https://udst.github.io/activitysim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3251" y="274638"/>
            <a:ext cx="6622173" cy="96072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8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389" y="2007907"/>
            <a:ext cx="6822587" cy="431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0346" y="1396682"/>
            <a:ext cx="7231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Maintenance - https://github.com/UDST/activitysim/issues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3251" y="274638"/>
            <a:ext cx="6622173" cy="96072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69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9771" y="1392496"/>
            <a:ext cx="69301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Management - https://github.com/UDST/activitysim/wiki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60" y="1989055"/>
            <a:ext cx="6835698" cy="43199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3251" y="274638"/>
            <a:ext cx="6622173" cy="960728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2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2722" y="1551008"/>
            <a:ext cx="7290266" cy="5034987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1" dirty="0"/>
              <a:t>In our third year of development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Planning our first release in 2018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Planning for agency staff to start contributing to the code next year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Planning to replace existing AB software after that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4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ACTIVITYSIM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72722" y="1551008"/>
            <a:ext cx="7290266" cy="5034987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b="1" dirty="0"/>
              <a:t>Is an open platform so contributions by others are welcome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Additional modules being developed</a:t>
            </a:r>
          </a:p>
          <a:p>
            <a:pPr marL="0" indent="0">
              <a:buNone/>
            </a:pPr>
            <a:r>
              <a:rPr lang="en-US" b="1" dirty="0"/>
              <a:t>		population synthesis</a:t>
            </a:r>
          </a:p>
          <a:p>
            <a:pPr marL="0" indent="0">
              <a:buNone/>
            </a:pPr>
            <a:r>
              <a:rPr lang="en-US" b="1" dirty="0"/>
              <a:t>		benefit cost analysis</a:t>
            </a:r>
          </a:p>
          <a:p>
            <a:pPr marL="457200" indent="-457200"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Arial" charset="0"/>
              <a:buChar char="•"/>
            </a:pPr>
            <a:r>
              <a:rPr lang="en-US" b="1" dirty="0"/>
              <a:t>How can we better cooperate to build more sustainable AB modeling software?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3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-1" y="3756115"/>
            <a:ext cx="2702327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7943" y="4816174"/>
            <a:ext cx="2544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100" dirty="0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469900" y="4045304"/>
            <a:ext cx="446703" cy="685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4110" y="3632938"/>
            <a:ext cx="4892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n-US" sz="2000" b="1" dirty="0">
                <a:solidFill>
                  <a:srgbClr val="595959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026651" y="3926260"/>
            <a:ext cx="0" cy="655641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72227" y="3959660"/>
            <a:ext cx="4412720" cy="285219"/>
          </a:xfrm>
        </p:spPr>
        <p:txBody>
          <a:bodyPr/>
          <a:lstStyle/>
          <a:p>
            <a:r>
              <a:rPr lang="en-US" sz="1600" dirty="0"/>
              <a:t>Ben Stabler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72227" y="4187517"/>
            <a:ext cx="4413250" cy="222407"/>
          </a:xfrm>
        </p:spPr>
        <p:txBody>
          <a:bodyPr/>
          <a:lstStyle/>
          <a:p>
            <a:r>
              <a:rPr lang="en-US" sz="1400" dirty="0"/>
              <a:t>Director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172227" y="4305096"/>
            <a:ext cx="4413250" cy="388527"/>
          </a:xfrm>
        </p:spPr>
        <p:txBody>
          <a:bodyPr/>
          <a:lstStyle/>
          <a:p>
            <a:r>
              <a:rPr lang="en-US" sz="1600"/>
              <a:t>ben.stabler@rsginc.com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3172227" y="5930974"/>
            <a:ext cx="45833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https://github.com/UDST/activitysim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72757" y="4808301"/>
            <a:ext cx="4412720" cy="285219"/>
          </a:xfrm>
        </p:spPr>
        <p:txBody>
          <a:bodyPr/>
          <a:lstStyle/>
          <a:p>
            <a:r>
              <a:rPr lang="en-US" sz="1600" dirty="0"/>
              <a:t>Jeff Doyle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172757" y="5036158"/>
            <a:ext cx="4413250" cy="222407"/>
          </a:xfrm>
        </p:spPr>
        <p:txBody>
          <a:bodyPr/>
          <a:lstStyle/>
          <a:p>
            <a:r>
              <a:rPr lang="en-US" sz="1400" dirty="0"/>
              <a:t>Director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172757" y="5153737"/>
            <a:ext cx="4413250" cy="388527"/>
          </a:xfrm>
        </p:spPr>
        <p:txBody>
          <a:bodyPr/>
          <a:lstStyle/>
          <a:p>
            <a:r>
              <a:rPr lang="en-US" sz="1600" dirty="0"/>
              <a:t>jeff.doyle@rsginc.com</a:t>
            </a:r>
          </a:p>
        </p:txBody>
      </p:sp>
    </p:spTree>
    <p:extLst>
      <p:ext uri="{BB962C8B-B14F-4D97-AF65-F5344CB8AC3E}">
        <p14:creationId xmlns:p14="http://schemas.microsoft.com/office/powerpoint/2010/main" val="23909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65147" y="1396347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endParaRPr lang="en-US" sz="2800" b="1" dirty="0"/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NEED FOR COLLABORATION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PAST SOFTWARE EFFORTS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/>
              <a:t>ACTIVITYSIM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65580" y="785626"/>
            <a:ext cx="6622173" cy="9607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OVERVIEW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65147" y="1396347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65147" y="1396347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endParaRPr lang="en-US" sz="2800" b="1" dirty="0">
              <a:solidFill>
                <a:schemeClr val="bg2"/>
              </a:solidFill>
            </a:endParaRP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NEED FOR COLLABORATION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SOFTWARE EFFORTS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ACTIVITYSIM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5147" y="3252041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507598" y="1371599"/>
            <a:ext cx="7053789" cy="5302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AB models are extremely complex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4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Build and evaluate hundreds of millions of multifaceted choices for each person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4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Often have long run times, even when threaded and/or distributed</a:t>
            </a:r>
          </a:p>
          <a:p>
            <a:pPr marL="342900" indent="-342900">
              <a:buSzPct val="90000"/>
              <a:buFont typeface="Arial" charset="0"/>
              <a:buChar char="•"/>
            </a:pPr>
            <a:endParaRPr lang="en-US" sz="2400" dirty="0"/>
          </a:p>
          <a:p>
            <a:pPr marL="342900" indent="-342900">
              <a:buSzPct val="90000"/>
              <a:buFont typeface="Arial" charset="0"/>
              <a:buChar char="•"/>
            </a:pPr>
            <a:r>
              <a:rPr lang="en-US" dirty="0"/>
              <a:t>Need to evaluate many alternatives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609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NEED FOR COLLABORATION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460501" y="1612900"/>
            <a:ext cx="7202488" cy="49387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dirty="0"/>
              <a:t>They need to be usable, transparent, stable, extensible, optimized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This requires consistent thoughtful ownership and effective cooperation</a:t>
            </a:r>
          </a:p>
          <a:p>
            <a:pPr marL="342900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Yet our industry has not had the forethought, institutions, or arguably the technology to do this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609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NEED FOR COLLABORATION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65147" y="1396347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 FOR COLLABORATION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PAST SOFTWARE EFFORTS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ACTIVITYSIM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265147" y="4206783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1643596" y="1574800"/>
            <a:ext cx="7019392" cy="51370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Done in isolation</a:t>
            </a:r>
          </a:p>
          <a:p>
            <a:pPr marL="914400" lvl="1" indent="-457200">
              <a:buSzPct val="95000"/>
              <a:buFont typeface="Arial" charset="0"/>
              <a:buChar char="•"/>
            </a:pPr>
            <a:r>
              <a:rPr lang="en-US" dirty="0"/>
              <a:t>For one agency who owns the work</a:t>
            </a:r>
          </a:p>
          <a:p>
            <a:pPr marL="914400" lvl="1" indent="-457200">
              <a:buSzPct val="95000"/>
              <a:buFont typeface="Arial" charset="0"/>
              <a:buChar char="•"/>
            </a:pPr>
            <a:r>
              <a:rPr lang="en-US" dirty="0"/>
              <a:t>As part of a contract with no concern for others</a:t>
            </a:r>
          </a:p>
          <a:p>
            <a:pPr marL="914400" lvl="1" indent="-457200">
              <a:buSzPct val="95000"/>
              <a:buFont typeface="Arial" charset="0"/>
              <a:buChar char="•"/>
            </a:pPr>
            <a:r>
              <a:rPr lang="en-US" dirty="0"/>
              <a:t>Often copying and pasting work done before</a:t>
            </a:r>
          </a:p>
          <a:p>
            <a:pPr marL="914400" lvl="1" indent="-457200">
              <a:buSzPct val="95000"/>
              <a:buFont typeface="Arial" charset="0"/>
              <a:buChar char="•"/>
            </a:pPr>
            <a:r>
              <a:rPr lang="en-US" dirty="0"/>
              <a:t>Usually programmed by novices, not professionals</a:t>
            </a:r>
          </a:p>
          <a:p>
            <a:pPr marL="914400" lvl="1" indent="-457200">
              <a:buSzPct val="95000"/>
              <a:buFont typeface="Arial" charset="0"/>
              <a:buChar char="•"/>
            </a:pPr>
            <a:r>
              <a:rPr lang="en-US" dirty="0"/>
              <a:t>Often an afterthought within the larger modeling effort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609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PAST SOFTWARE EFFORTS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435100" y="1485900"/>
            <a:ext cx="7227888" cy="4867766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Sometimes labeled </a:t>
            </a:r>
            <a:r>
              <a:rPr lang="en-US" i="1" dirty="0"/>
              <a:t>open source</a:t>
            </a:r>
            <a:r>
              <a:rPr lang="en-US" dirty="0"/>
              <a:t>, but not online, not tested, not built with others in-mind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more </a:t>
            </a:r>
            <a:r>
              <a:rPr lang="en-US" i="1" dirty="0"/>
              <a:t>prototype </a:t>
            </a:r>
            <a:r>
              <a:rPr lang="en-US" dirty="0"/>
              <a:t>than platform.  Not much usability, transparency, stability, extensibility, and optimization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parochialism leads to an industry full of prototypes, but nothing really amazing</a:t>
            </a:r>
            <a:endParaRPr lang="en-US" i="1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609198" y="282805"/>
            <a:ext cx="6620402" cy="848412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PAST SOFTWARE EFFORTS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65147" y="1087065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1265147" y="1396347"/>
            <a:ext cx="6622606" cy="4370387"/>
          </a:xfrm>
          <a:prstGeom prst="rect">
            <a:avLst/>
          </a:prstGeom>
        </p:spPr>
        <p:txBody>
          <a:bodyPr/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SzPct val="95000"/>
              <a:buNone/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NEED FOR COLLABORATION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PAST SOFTWARE EFFORTS</a:t>
            </a:r>
          </a:p>
          <a:p>
            <a:pPr marL="0" indent="0">
              <a:lnSpc>
                <a:spcPct val="200000"/>
              </a:lnSpc>
              <a:buSzPct val="95000"/>
              <a:buNone/>
            </a:pPr>
            <a:r>
              <a:rPr lang="en-US" sz="2800" b="1" dirty="0">
                <a:solidFill>
                  <a:schemeClr val="bg2"/>
                </a:solidFill>
              </a:rPr>
              <a:t>ACTIVITYSIM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65147" y="5131641"/>
            <a:ext cx="6622606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PowerPoint Presentation">
  <a:themeElements>
    <a:clrScheme name="RSG Colors">
      <a:dk1>
        <a:sysClr val="windowText" lastClr="000000"/>
      </a:dk1>
      <a:lt1>
        <a:sysClr val="window" lastClr="FFFFFF"/>
      </a:lt1>
      <a:dk2>
        <a:srgbClr val="262626"/>
      </a:dk2>
      <a:lt2>
        <a:srgbClr val="F68B1F"/>
      </a:lt2>
      <a:accent1>
        <a:srgbClr val="006494"/>
      </a:accent1>
      <a:accent2>
        <a:srgbClr val="88CADE"/>
      </a:accent2>
      <a:accent3>
        <a:srgbClr val="65B360"/>
      </a:accent3>
      <a:accent4>
        <a:srgbClr val="E9D665"/>
      </a:accent4>
      <a:accent5>
        <a:srgbClr val="514D85"/>
      </a:accent5>
      <a:accent6>
        <a:srgbClr val="9C122B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c265f44-5553-4b88-8776-487c6beffe0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3597</TotalTime>
  <Words>404</Words>
  <Application>Microsoft Office PowerPoint</Application>
  <PresentationFormat>On-screen Show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Lucida Grande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ACTIVITYSIM</vt:lpstr>
      <vt:lpstr>ACTIVITYSIM</vt:lpstr>
      <vt:lpstr>ACTIVITYSIM</vt:lpstr>
      <vt:lpstr>ACTIVITYSIM</vt:lpstr>
      <vt:lpstr>ACTIVITYSIM</vt:lpstr>
      <vt:lpstr>ACTIVITYSIM</vt:lpstr>
      <vt:lpstr>ACTIVITYSIM</vt:lpstr>
      <vt:lpstr>ACTIVITYSIM</vt:lpstr>
      <vt:lpstr>PowerPoint Presentation</vt:lpstr>
    </vt:vector>
  </TitlesOfParts>
  <Company>Resource Systems Group,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Ben Stabler</cp:lastModifiedBy>
  <cp:revision>264</cp:revision>
  <dcterms:created xsi:type="dcterms:W3CDTF">2015-06-18T18:31:12Z</dcterms:created>
  <dcterms:modified xsi:type="dcterms:W3CDTF">2017-05-10T17:45:25Z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